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4" r:id="rId2"/>
    <p:sldMasterId id="2147483655" r:id="rId3"/>
  </p:sldMasterIdLst>
  <p:notesMasterIdLst>
    <p:notesMasterId r:id="rId22"/>
  </p:notesMasterIdLst>
  <p:handoutMasterIdLst>
    <p:handoutMasterId r:id="rId23"/>
  </p:handoutMasterIdLst>
  <p:sldIdLst>
    <p:sldId id="1802" r:id="rId4"/>
    <p:sldId id="2037" r:id="rId5"/>
    <p:sldId id="2038" r:id="rId6"/>
    <p:sldId id="2039" r:id="rId7"/>
    <p:sldId id="2032" r:id="rId8"/>
    <p:sldId id="2036" r:id="rId9"/>
    <p:sldId id="2045" r:id="rId10"/>
    <p:sldId id="2040" r:id="rId11"/>
    <p:sldId id="2041" r:id="rId12"/>
    <p:sldId id="2042" r:id="rId13"/>
    <p:sldId id="2046" r:id="rId14"/>
    <p:sldId id="2047" r:id="rId15"/>
    <p:sldId id="2049" r:id="rId16"/>
    <p:sldId id="2048" r:id="rId17"/>
    <p:sldId id="2043" r:id="rId18"/>
    <p:sldId id="2034" r:id="rId19"/>
    <p:sldId id="2010" r:id="rId20"/>
    <p:sldId id="1953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黑体" pitchFamily="49" charset="-122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Le" initials="T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11"/>
    <a:srgbClr val="FF6600"/>
    <a:srgbClr val="EFB55F"/>
    <a:srgbClr val="D89976"/>
    <a:srgbClr val="E0ECE7"/>
    <a:srgbClr val="FF7979"/>
    <a:srgbClr val="CC3300"/>
    <a:srgbClr val="F43AC3"/>
    <a:srgbClr val="FF2F2F"/>
    <a:srgbClr val="EEA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 autoAdjust="0"/>
    <p:restoredTop sz="92083" autoAdjust="0"/>
  </p:normalViewPr>
  <p:slideViewPr>
    <p:cSldViewPr>
      <p:cViewPr varScale="1">
        <p:scale>
          <a:sx n="92" d="100"/>
          <a:sy n="92" d="100"/>
        </p:scale>
        <p:origin x="-1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4FCBC7F-7C2B-4E36-9997-4B96CCF9191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081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4E8BB35-3A97-42A9-8D97-0C130769940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80887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D7C76-1D3D-4266-B05E-77E2226AFD18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0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91648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895600"/>
            <a:ext cx="8497887" cy="147002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419475" y="56610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2400" b="1">
                <a:latin typeface="仿宋_GB2312" pitchFamily="49" charset="-122"/>
                <a:ea typeface="仿宋_GB2312" pitchFamily="49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8D8DA7E9-CA2B-4F66-A484-892021D762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C803842C-7A72-483F-8CC8-7BF299BC290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70A5C-791E-4861-B348-9E95046A1D0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F3A1-85CD-47AB-B72E-C4D85D3D98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2741D-441C-4AB6-89B5-D2CF2501266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55A3-AEE1-4802-BE9E-1A75FE813A8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6A10-F847-401C-AA3D-0B942B1D81E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4001-FEAE-4732-81FB-42381B0C75F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D90-39EC-4782-837D-FA3BB9794E8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27B7-8064-424B-AD2D-D1817F6F266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58204" cy="507209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C974-3B9B-4D95-8C44-7955CED403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C175-9556-46FD-AA0C-0FA5E961DA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6063" y="1600200"/>
            <a:ext cx="2090737" cy="4852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1600200"/>
            <a:ext cx="6119813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584C-3765-4529-8743-BAF491EBA6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75C2-E9EB-4583-A928-198FC2E1DF9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0AA7-BB8D-4E10-9987-98BCFB77C0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D6D5-48F3-4E43-8867-7C3158CF33A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CDBFE-8111-470E-BE12-09544FEA85E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42F6-A2BA-46EE-8594-6B11A5F649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2772-0FBE-4C8D-837C-418E667EFCE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42E3-8F49-49D7-95E2-DE2A9FF716C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4EBC13D9-52EF-4821-B388-4C1A56165E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0B95-3C73-4DCF-AC98-96285F6AA80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FF89-0368-4BF4-A938-F8AA76103D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66A3-BC8E-47FB-939B-5C1961624CA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6063" y="1600200"/>
            <a:ext cx="2090737" cy="4852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1600200"/>
            <a:ext cx="6119813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182B-AD8F-4E9B-B638-D22EA8306C3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93DD-18CC-427F-B0F2-A8931D88B3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45E8-9819-4068-A58B-43830BEAE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49F8-5A3B-4AC3-BB8D-8DA014B5FBD4}" type="slidenum">
              <a:rPr lang="zh-CN" altLang="en-US"/>
              <a:pPr>
                <a:defRPr/>
              </a:pPr>
              <a:t>‹#›</a:t>
            </a:fld>
            <a:r>
              <a:rPr lang="en-US" altLang="zh-CN" dirty="0"/>
              <a:t>/51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533DCA99-E1F0-44C5-A464-627CF2374B14}" type="slidenum">
              <a:rPr lang="zh-CN" altLang="en-US"/>
              <a:pPr>
                <a:defRPr/>
              </a:pPr>
              <a:t>‹#›</a:t>
            </a:fld>
            <a:r>
              <a:rPr lang="en-US" altLang="zh-CN" dirty="0"/>
              <a:t>/51</a:t>
            </a:r>
            <a:endParaRPr lang="zh-CN" alt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95F01378-CD5C-42A5-8E2F-5A2C08ABC9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05DF68FE-3E68-43F5-85D3-64EB76D4F6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ocuments and Settings\user\桌面\地图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88" y="1601788"/>
            <a:ext cx="86439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70000"/>
            <a:ext cx="8229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 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2" charset="-122"/>
              </a:defRPr>
            </a:lvl1pPr>
          </a:lstStyle>
          <a:p>
            <a:pPr>
              <a:defRPr/>
            </a:pPr>
            <a:fld id="{F101B64E-D935-4024-9AC7-5E065C195014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78" r:id="rId1"/>
    <p:sldLayoutId id="2147488554" r:id="rId2"/>
    <p:sldLayoutId id="2147488579" r:id="rId3"/>
    <p:sldLayoutId id="2147488580" r:id="rId4"/>
    <p:sldLayoutId id="2147488581" r:id="rId5"/>
    <p:sldLayoutId id="2147488555" r:id="rId6"/>
    <p:sldLayoutId id="2147488582" r:id="rId7"/>
    <p:sldLayoutId id="2147488583" r:id="rId8"/>
    <p:sldLayoutId id="2147488584" r:id="rId9"/>
    <p:sldLayoutId id="2147488585" r:id="rId10"/>
    <p:sldLayoutId id="214748858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D3DB9"/>
        </a:buClr>
        <a:buFont typeface="Wingdings" pitchFamily="2" charset="2"/>
        <a:buChar char="Q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5000"/>
        <a:buFont typeface="Wingdings 2" pitchFamily="18" charset="2"/>
        <a:buBlip>
          <a:blip r:embed="rId15"/>
        </a:buBlip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3ED512-F1FB-46D2-B070-55416A6009B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72807" name="Rectangle 7"/>
          <p:cNvSpPr>
            <a:spLocks noChangeArrowheads="1"/>
          </p:cNvSpPr>
          <p:nvPr/>
        </p:nvSpPr>
        <p:spPr bwMode="auto">
          <a:xfrm>
            <a:off x="0" y="6021388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72808" name="Rectangle 8"/>
          <p:cNvSpPr>
            <a:spLocks noChangeArrowheads="1"/>
          </p:cNvSpPr>
          <p:nvPr/>
        </p:nvSpPr>
        <p:spPr bwMode="auto">
          <a:xfrm>
            <a:off x="0" y="0"/>
            <a:ext cx="1763713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1295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15368" name="Picture 9" descr="x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404813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6" r:id="rId1"/>
    <p:sldLayoutId id="2147488557" r:id="rId2"/>
    <p:sldLayoutId id="2147488558" r:id="rId3"/>
    <p:sldLayoutId id="2147488559" r:id="rId4"/>
    <p:sldLayoutId id="2147488560" r:id="rId5"/>
    <p:sldLayoutId id="2147488561" r:id="rId6"/>
    <p:sldLayoutId id="2147488562" r:id="rId7"/>
    <p:sldLayoutId id="2147488563" r:id="rId8"/>
    <p:sldLayoutId id="2147488564" r:id="rId9"/>
    <p:sldLayoutId id="2147488565" r:id="rId10"/>
    <p:sldLayoutId id="21474885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5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3EE426-BF32-4307-9907-8A2FD0C0273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85093" name="Rectangle 5"/>
          <p:cNvSpPr>
            <a:spLocks noChangeArrowheads="1"/>
          </p:cNvSpPr>
          <p:nvPr/>
        </p:nvSpPr>
        <p:spPr bwMode="auto">
          <a:xfrm>
            <a:off x="0" y="6021388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85094" name="Rectangle 6"/>
          <p:cNvSpPr>
            <a:spLocks noChangeArrowheads="1"/>
          </p:cNvSpPr>
          <p:nvPr/>
        </p:nvSpPr>
        <p:spPr bwMode="auto">
          <a:xfrm>
            <a:off x="0" y="0"/>
            <a:ext cx="1763713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1295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16392" name="Picture 8" descr="x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404813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7" r:id="rId1"/>
    <p:sldLayoutId id="2147488568" r:id="rId2"/>
    <p:sldLayoutId id="2147488569" r:id="rId3"/>
    <p:sldLayoutId id="2147488570" r:id="rId4"/>
    <p:sldLayoutId id="2147488571" r:id="rId5"/>
    <p:sldLayoutId id="2147488572" r:id="rId6"/>
    <p:sldLayoutId id="2147488573" r:id="rId7"/>
    <p:sldLayoutId id="2147488574" r:id="rId8"/>
    <p:sldLayoutId id="2147488575" r:id="rId9"/>
    <p:sldLayoutId id="2147488576" r:id="rId10"/>
    <p:sldLayoutId id="21474885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封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598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325" name="Picture 5" descr="未标题-3副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925" y="115888"/>
            <a:ext cx="3533775" cy="719137"/>
          </a:xfrm>
          <a:prstGeom prst="rect">
            <a:avLst/>
          </a:prstGeom>
          <a:noFill/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286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772025"/>
            <a:ext cx="7576457" cy="1752600"/>
          </a:xfrm>
        </p:spPr>
        <p:txBody>
          <a:bodyPr>
            <a:normAutofit/>
          </a:bodyPr>
          <a:lstStyle/>
          <a:p>
            <a:r>
              <a:rPr lang="en-US" altLang="zh-CN" sz="2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Wei-Tek Tsai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Beihang University &amp; Arizona State University</a:t>
            </a:r>
            <a:endParaRPr lang="en-US" altLang="zh-CN" sz="24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80329" name="Rectangle 9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400" kern="1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Design and Experience of A Large Blockchain Project</a:t>
            </a:r>
            <a:r>
              <a:rPr lang="en-US" altLang="zh-CN" sz="49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en-US" sz="49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TW" altLang="en-US" sz="49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TW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TW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9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0459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</a:rPr>
              <a:t>Computing Power </a:t>
            </a:r>
            <a:r>
              <a:rPr lang="en-US" sz="4400" dirty="0" err="1" smtClean="0">
                <a:solidFill>
                  <a:srgbClr val="000000"/>
                </a:solidFill>
              </a:rPr>
              <a:t>vs</a:t>
            </a:r>
            <a:r>
              <a:rPr lang="en-US" sz="4400" dirty="0" smtClean="0">
                <a:solidFill>
                  <a:srgbClr val="000000"/>
                </a:solidFill>
              </a:rPr>
              <a:t> Scalable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Large amount of computing goes to signature and verifications, as high as 90% in some of earlier systems. Encryption will have additional loads.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To reach the stated goal, we added significant power to each node. But sometimes they did not return good results. The most recent event, we 2x power, but got 30% increase only (expected 3x increase).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Scalable software design is more important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Database is one critical factor. For example, what should be a good DB design within a node? Append-only?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3687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Scalable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Use a database to cache data whenever possible</a:t>
            </a:r>
            <a:r>
              <a:rPr lang="en-US" dirty="0"/>
              <a:t>.</a:t>
            </a:r>
            <a:r>
              <a:rPr lang="en-US" dirty="0" smtClean="0"/>
              <a:t> Never allow any systems to compete on those caches.</a:t>
            </a:r>
          </a:p>
          <a:p>
            <a:pPr>
              <a:buFont typeface="Arial"/>
              <a:buChar char="•"/>
            </a:pPr>
            <a:r>
              <a:rPr lang="en-US" dirty="0" smtClean="0"/>
              <a:t>Split a BC into 2 BCs if necessary to handle the load.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BC handles one kind of activities in a multi-chain environment.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 more operations but simplify design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But cannot over do as each BC is expensive.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238999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55231" y="2951163"/>
            <a:ext cx="2877741" cy="2184400"/>
          </a:xfrm>
          <a:prstGeom prst="ellipse">
            <a:avLst/>
          </a:prstGeom>
          <a:solidFill>
            <a:srgbClr val="E4EEF8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en-US" sz="3200">
              <a:solidFill>
                <a:schemeClr val="tx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202907" y="3379788"/>
            <a:ext cx="84535" cy="449262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202907" y="3829051"/>
            <a:ext cx="41672" cy="35242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44579" y="4005263"/>
            <a:ext cx="884634" cy="18415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29213" y="3829050"/>
            <a:ext cx="829866" cy="176213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44579" y="4205288"/>
            <a:ext cx="234553" cy="42545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476750" y="4630739"/>
            <a:ext cx="435769" cy="4762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912519" y="4678363"/>
            <a:ext cx="632222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244578" y="3330575"/>
            <a:ext cx="451247" cy="871538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287441" y="3379788"/>
            <a:ext cx="625078" cy="129540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479131" y="3327400"/>
            <a:ext cx="214313" cy="1303338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693444" y="3328989"/>
            <a:ext cx="689372" cy="58737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12519" y="3738564"/>
            <a:ext cx="186929" cy="93662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094685" y="3735389"/>
            <a:ext cx="978694" cy="45402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129212" y="4005264"/>
            <a:ext cx="539354" cy="32067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544741" y="4319588"/>
            <a:ext cx="123825" cy="36195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668566" y="4184650"/>
            <a:ext cx="400050" cy="141288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129213" y="3386138"/>
            <a:ext cx="250031" cy="61595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5664994" y="3827463"/>
            <a:ext cx="294085" cy="49212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7993856" y="3386139"/>
            <a:ext cx="826615" cy="904875"/>
          </a:xfrm>
          <a:prstGeom prst="ellipse">
            <a:avLst/>
          </a:prstGeom>
          <a:solidFill>
            <a:srgbClr val="E4EEF8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1600" b="1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rPr>
              <a:t>TBC2</a:t>
            </a:r>
            <a:endParaRPr lang="zh-CN" sz="1600" b="1">
              <a:solidFill>
                <a:schemeClr val="tx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553076" y="4695825"/>
            <a:ext cx="203597" cy="43973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084094" y="4202113"/>
            <a:ext cx="732235" cy="68421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959079" y="3051175"/>
            <a:ext cx="787003" cy="7762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6" idx="1"/>
          </p:cNvCxnSpPr>
          <p:nvPr/>
        </p:nvCxnSpPr>
        <p:spPr>
          <a:xfrm>
            <a:off x="7356873" y="2951164"/>
            <a:ext cx="758038" cy="56749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5" idx="6"/>
            <a:endCxn id="96" idx="3"/>
          </p:cNvCxnSpPr>
          <p:nvPr/>
        </p:nvCxnSpPr>
        <p:spPr>
          <a:xfrm flipV="1">
            <a:off x="7327106" y="4158498"/>
            <a:ext cx="787805" cy="103897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5" name="Picture 85" descr="Virtual-World-Physical-Wor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1266825"/>
            <a:ext cx="3308747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Oval 103"/>
          <p:cNvSpPr/>
          <p:nvPr/>
        </p:nvSpPr>
        <p:spPr>
          <a:xfrm>
            <a:off x="5529263" y="5135564"/>
            <a:ext cx="678656" cy="904875"/>
          </a:xfrm>
          <a:prstGeom prst="ellipse">
            <a:avLst/>
          </a:prstGeom>
          <a:solidFill>
            <a:srgbClr val="FFFF00">
              <a:alpha val="45000"/>
            </a:srgb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1400" b="1">
                <a:solidFill>
                  <a:schemeClr val="tx1"/>
                </a:solidFill>
                <a:latin typeface="Calibri" charset="0"/>
                <a:ea typeface="宋体" charset="0"/>
                <a:cs typeface="Times New Roman" charset="0"/>
              </a:rPr>
              <a:t>ABC</a:t>
            </a:r>
            <a:endParaRPr lang="zh-CN" sz="1400" b="1">
              <a:solidFill>
                <a:schemeClr val="tx1"/>
              </a:solidFill>
              <a:latin typeface="Calibri" charset="0"/>
              <a:ea typeface="宋体" charset="0"/>
              <a:cs typeface="Times New Roman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648450" y="4745039"/>
            <a:ext cx="678656" cy="904875"/>
          </a:xfrm>
          <a:prstGeom prst="ellipse">
            <a:avLst/>
          </a:prstGeom>
          <a:solidFill>
            <a:srgbClr val="FFFF00">
              <a:alpha val="45000"/>
            </a:srgb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1400" b="1">
                <a:solidFill>
                  <a:schemeClr val="tx1"/>
                </a:solidFill>
                <a:latin typeface="Calibri" charset="0"/>
                <a:ea typeface="宋体" charset="0"/>
                <a:cs typeface="Times New Roman" charset="0"/>
              </a:rPr>
              <a:t>ABC</a:t>
            </a:r>
            <a:endParaRPr lang="zh-CN" sz="1400" b="1">
              <a:solidFill>
                <a:schemeClr val="tx1"/>
              </a:solidFill>
              <a:latin typeface="Calibri" charset="0"/>
              <a:ea typeface="宋体" charset="0"/>
              <a:cs typeface="Times New Roman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715126" y="2386014"/>
            <a:ext cx="678656" cy="904875"/>
          </a:xfrm>
          <a:prstGeom prst="ellipse">
            <a:avLst/>
          </a:prstGeom>
          <a:solidFill>
            <a:srgbClr val="FFFF00">
              <a:alpha val="45000"/>
            </a:srgb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1400" b="1">
                <a:solidFill>
                  <a:schemeClr val="tx1"/>
                </a:solidFill>
                <a:latin typeface="Calibri" charset="0"/>
                <a:ea typeface="宋体" charset="0"/>
                <a:cs typeface="Times New Roman" charset="0"/>
              </a:rPr>
              <a:t>ABC</a:t>
            </a:r>
            <a:endParaRPr lang="zh-CN" sz="1400" b="1">
              <a:solidFill>
                <a:schemeClr val="tx1"/>
              </a:solidFill>
              <a:latin typeface="Calibri" charset="0"/>
              <a:ea typeface="宋体" charset="0"/>
              <a:cs typeface="Times New Roman" charset="0"/>
            </a:endParaRPr>
          </a:p>
        </p:txBody>
      </p:sp>
      <p:sp>
        <p:nvSpPr>
          <p:cNvPr id="207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38913" cy="76517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latin typeface="Calibri Light" charset="0"/>
                <a:ea typeface="宋体" charset="0"/>
              </a:rPr>
              <a:t>New Blockchain Design</a:t>
            </a:r>
            <a:endParaRPr lang="zh-CN" altLang="en-US" dirty="0">
              <a:solidFill>
                <a:srgbClr val="000000"/>
              </a:solidFill>
              <a:latin typeface="Calibri Light" charset="0"/>
              <a:ea typeface="宋体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TBC 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7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2"/>
          <p:cNvSpPr txBox="1">
            <a:spLocks noChangeArrowheads="1"/>
          </p:cNvSpPr>
          <p:nvPr/>
        </p:nvSpPr>
        <p:spPr bwMode="auto">
          <a:xfrm>
            <a:off x="4211960" y="5733256"/>
            <a:ext cx="3888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 altLang="zh-CN" sz="2400" dirty="0"/>
              <a:t>Loading </a:t>
            </a:r>
            <a:r>
              <a:rPr lang="en-US" altLang="zh-CN" sz="2400" dirty="0" smtClean="0"/>
              <a:t>Balancing</a:t>
            </a:r>
            <a:endParaRPr lang="zh-CN" alt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752850" y="3092451"/>
            <a:ext cx="492919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000000"/>
                </a:solidFill>
                <a:latin typeface="Calibri Light" charset="0"/>
                <a:ea typeface="宋体" charset="0"/>
              </a:rPr>
              <a:t>Elastic ABC Blockchains</a:t>
            </a:r>
            <a:endParaRPr lang="zh-CN" altLang="en-US" sz="4000" dirty="0">
              <a:solidFill>
                <a:srgbClr val="000000"/>
              </a:solidFill>
              <a:latin typeface="Calibri Light" charset="0"/>
              <a:ea typeface="宋体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7" y="2006601"/>
            <a:ext cx="2321719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2" y="1906588"/>
            <a:ext cx="3865959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08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 BC Designs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ABC (account BC)</a:t>
            </a:r>
            <a:r>
              <a:rPr lang="en-US" sz="2400" dirty="0" smtClean="0"/>
              <a:t>: contains account information, but it will not </a:t>
            </a:r>
            <a:r>
              <a:rPr lang="en-US" sz="2400" dirty="0" smtClean="0"/>
              <a:t>handle trading.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TBC (trading BC)</a:t>
            </a:r>
            <a:r>
              <a:rPr lang="en-US" sz="2400" dirty="0" smtClean="0"/>
              <a:t>: contains information useful for trading, but it does not contain full account information.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Before trading</a:t>
            </a:r>
            <a:r>
              <a:rPr lang="en-US" sz="2400" dirty="0" smtClean="0"/>
              <a:t>: account information will be copied from ABCs to appropriate </a:t>
            </a:r>
            <a:r>
              <a:rPr lang="en-US" sz="2400" dirty="0" smtClean="0"/>
              <a:t>TBC </a:t>
            </a:r>
            <a:r>
              <a:rPr lang="en-US" sz="2400" dirty="0" smtClean="0"/>
              <a:t>for transactions. Relevant data will be locked.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After trading</a:t>
            </a:r>
            <a:r>
              <a:rPr lang="en-US" sz="2400" dirty="0" smtClean="0"/>
              <a:t>: account information will be copied from the TBC back to the ABCs.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Locks will released.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Data in the TBC will be labeled “expired”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078909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000000"/>
                </a:solidFill>
              </a:rPr>
              <a:t>Chaincode</a:t>
            </a:r>
            <a:r>
              <a:rPr lang="en-US" sz="4400" dirty="0" smtClean="0">
                <a:solidFill>
                  <a:srgbClr val="000000"/>
                </a:solidFill>
              </a:rPr>
              <a:t> (Smart Contract)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If a BC is slow, there is no problem, the next block can wait.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But in a high-speed BC, should we wait for the running </a:t>
            </a:r>
            <a:r>
              <a:rPr lang="en-US" sz="2400" dirty="0" err="1" smtClean="0"/>
              <a:t>chaincode</a:t>
            </a:r>
            <a:r>
              <a:rPr lang="en-US" sz="2400" dirty="0" smtClean="0"/>
              <a:t> to complete its execution?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Decisions: no. Some </a:t>
            </a:r>
            <a:r>
              <a:rPr lang="en-US" sz="2400" dirty="0" err="1" smtClean="0"/>
              <a:t>chaincode</a:t>
            </a:r>
            <a:r>
              <a:rPr lang="en-US" sz="2400" dirty="0" smtClean="0"/>
              <a:t> will have a very long life, i.e., weeks, and we do not know this until it is done. What exactly is </a:t>
            </a:r>
            <a:r>
              <a:rPr lang="en-US" sz="2400" dirty="0" err="1" smtClean="0"/>
              <a:t>chaincode</a:t>
            </a:r>
            <a:r>
              <a:rPr lang="en-US" sz="2400" dirty="0" smtClean="0"/>
              <a:t>?</a:t>
            </a:r>
          </a:p>
          <a:p>
            <a:pPr>
              <a:buFont typeface="Arial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ike database triggers, policy specification/execution problem in traditional and service-oriented systems. This is a hard problem in general and no good solutions except making it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840715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Database 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What are characteristics of the application? More reads or more writes?</a:t>
            </a:r>
          </a:p>
          <a:p>
            <a:pPr>
              <a:buFont typeface="Arial"/>
              <a:buChar char="•"/>
            </a:pPr>
            <a:r>
              <a:rPr lang="en-US" dirty="0" smtClean="0"/>
              <a:t>How big is each transaction?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relational database? KV database? Append-only database?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900246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China </a:t>
            </a:r>
            <a:r>
              <a:rPr lang="en-US" dirty="0" smtClean="0">
                <a:solidFill>
                  <a:schemeClr val="tx1"/>
                </a:solidFill>
              </a:rPr>
              <a:t>Seeks </a:t>
            </a:r>
            <a:r>
              <a:rPr lang="en-US" dirty="0" smtClean="0">
                <a:solidFill>
                  <a:schemeClr val="tx1"/>
                </a:solidFill>
              </a:rPr>
              <a:t>Collaboration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Seek multiple projects to collaborate on technical, business, and cultural </a:t>
            </a:r>
            <a:r>
              <a:rPr lang="en-US" sz="2400" dirty="0" smtClean="0"/>
              <a:t>matters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Beijing Institute of Collaborative Innovation (ICI) with majority of funding from government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6" name="Picture 5" descr="5A6A38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1872208" cy="1152128"/>
          </a:xfrm>
          <a:prstGeom prst="rect">
            <a:avLst/>
          </a:prstGeom>
        </p:spPr>
      </p:pic>
      <p:pic>
        <p:nvPicPr>
          <p:cNvPr id="7" name="Picture 6" descr="5A6A42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9990" y="3864906"/>
            <a:ext cx="1735907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645024"/>
            <a:ext cx="1800200" cy="1350150"/>
          </a:xfrm>
          <a:prstGeom prst="rect">
            <a:avLst/>
          </a:prstGeom>
        </p:spPr>
      </p:pic>
      <p:pic>
        <p:nvPicPr>
          <p:cNvPr id="10" name="Picture 9" descr="5A6A37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13176"/>
            <a:ext cx="3528392" cy="1700808"/>
          </a:xfrm>
          <a:prstGeom prst="rect">
            <a:avLst/>
          </a:prstGeom>
        </p:spPr>
      </p:pic>
      <p:pic>
        <p:nvPicPr>
          <p:cNvPr id="11" name="Picture 10" descr="5A6A433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26642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50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C13D9-52EF-4821-B388-4C1A56165E41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69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BC Status in China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Government </a:t>
            </a:r>
            <a:r>
              <a:rPr lang="en-US" sz="2400" dirty="0" smtClean="0"/>
              <a:t>started to pay attention to BC. CAC </a:t>
            </a:r>
            <a:r>
              <a:rPr lang="en-US" sz="2400" dirty="0"/>
              <a:t>(</a:t>
            </a:r>
            <a:r>
              <a:rPr lang="en-US" sz="2400" dirty="0" err="1"/>
              <a:t>Cybserspace</a:t>
            </a:r>
            <a:r>
              <a:rPr lang="en-US" sz="2400" dirty="0"/>
              <a:t> Administration of China</a:t>
            </a:r>
            <a:r>
              <a:rPr lang="en-US" sz="2400" dirty="0" smtClean="0"/>
              <a:t>) and MIIT have study groups, some may deploy BCs soon for non-critical applications.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Almost all major financial institutions are studying BC, including </a:t>
            </a:r>
            <a:r>
              <a:rPr lang="en-US" sz="2400" dirty="0" err="1" smtClean="0"/>
              <a:t>PBoC</a:t>
            </a:r>
            <a:r>
              <a:rPr lang="en-US" sz="2400" dirty="0" smtClean="0"/>
              <a:t>, Bank of China, </a:t>
            </a:r>
            <a:r>
              <a:rPr lang="en-US" sz="2400" dirty="0" err="1" smtClean="0"/>
              <a:t>UnionPay</a:t>
            </a:r>
            <a:r>
              <a:rPr lang="en-US" sz="2400" dirty="0" smtClean="0"/>
              <a:t>, </a:t>
            </a:r>
            <a:r>
              <a:rPr lang="en-US" sz="2400" dirty="0" err="1" smtClean="0"/>
              <a:t>AliPay</a:t>
            </a:r>
            <a:r>
              <a:rPr lang="en-US" sz="2400" dirty="0" smtClean="0"/>
              <a:t>, </a:t>
            </a:r>
            <a:r>
              <a:rPr lang="en-US" sz="2400" dirty="0" err="1" smtClean="0"/>
              <a:t>TenPay</a:t>
            </a:r>
            <a:r>
              <a:rPr lang="en-US" sz="2400" dirty="0" smtClean="0"/>
              <a:t>, major brokerage houses. But few will deploy it soon.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Multiple consortiums, universities and research laboratories have been set up.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Funds are investing in BC companies overseas.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Like to collaborate with Chinese organizations? Funds are allocated now.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07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>
                <a:solidFill>
                  <a:srgbClr val="000000"/>
                </a:solidFill>
              </a:rPr>
              <a:t>CCTV Project Goals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zh-CN" sz="2400" dirty="0" smtClean="0"/>
              <a:t>Scalable real</a:t>
            </a:r>
            <a:r>
              <a:rPr lang="en-US" altLang="zh-CN" sz="2400" dirty="0" smtClean="0"/>
              <a:t>-time tracking of microfilm </a:t>
            </a:r>
            <a:r>
              <a:rPr lang="en-US" altLang="zh-CN" sz="2400" dirty="0" smtClean="0"/>
              <a:t>usage at Internet scale</a:t>
            </a:r>
            <a:endParaRPr lang="en-US" altLang="zh-CN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zh-CN" sz="2400" dirty="0" smtClean="0"/>
              <a:t>High throughput and low delay: Support 3.6M </a:t>
            </a:r>
            <a:r>
              <a:rPr lang="en-US" altLang="zh-CN" sz="2400" dirty="0" smtClean="0"/>
              <a:t>concurrent users </a:t>
            </a:r>
            <a:r>
              <a:rPr lang="en-US" altLang="zh-CN" sz="2400" dirty="0" smtClean="0"/>
              <a:t>in </a:t>
            </a:r>
            <a:r>
              <a:rPr lang="en-US" altLang="zh-CN" sz="2400" dirty="0" smtClean="0"/>
              <a:t>Beijing in one hour, expected load will be 10K </a:t>
            </a:r>
            <a:r>
              <a:rPr lang="en-US" altLang="zh-CN" sz="2400" dirty="0" err="1" smtClean="0"/>
              <a:t>tps</a:t>
            </a:r>
            <a:r>
              <a:rPr lang="en-US" altLang="zh-CN" sz="2400" dirty="0" smtClean="0"/>
              <a:t>.</a:t>
            </a:r>
            <a:endParaRPr lang="zh-CN" alt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zh-CN" sz="2400" dirty="0" smtClean="0"/>
              <a:t>Automated dispute </a:t>
            </a:r>
            <a:r>
              <a:rPr lang="en-US" altLang="zh-CN" sz="2400" dirty="0" smtClean="0"/>
              <a:t>resolution and </a:t>
            </a:r>
            <a:r>
              <a:rPr lang="en-US" altLang="zh-CN" sz="2400" smtClean="0"/>
              <a:t>revenue splitting</a:t>
            </a:r>
            <a:endParaRPr lang="zh-CN" alt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altLang="zh-CN" sz="2400" dirty="0" smtClean="0"/>
              <a:t>200 blockchain </a:t>
            </a:r>
            <a:r>
              <a:rPr lang="en-US" altLang="zh-CN" sz="2400" dirty="0" smtClean="0"/>
              <a:t>systems in </a:t>
            </a:r>
            <a:r>
              <a:rPr lang="en-US" altLang="zh-CN" sz="2400" dirty="0" smtClean="0"/>
              <a:t>5 </a:t>
            </a:r>
            <a:r>
              <a:rPr lang="en-US" altLang="zh-CN" sz="2400" dirty="0" smtClean="0"/>
              <a:t>years</a:t>
            </a:r>
            <a:r>
              <a:rPr lang="en-US" altLang="zh-CN" sz="2400" dirty="0" smtClean="0"/>
              <a:t>. At that time, </a:t>
            </a:r>
            <a:r>
              <a:rPr lang="en-US" altLang="zh-CN" sz="2400" dirty="0" smtClean="0"/>
              <a:t>$10B RMB of money flow per year, about 500M RMB </a:t>
            </a:r>
            <a:r>
              <a:rPr lang="en-US" altLang="zh-CN" sz="2400" dirty="0" smtClean="0"/>
              <a:t>revenue</a:t>
            </a:r>
            <a:r>
              <a:rPr lang="en-US" altLang="zh-CN" sz="2400" dirty="0" smtClean="0"/>
              <a:t> for CCTV per year, or abou</a:t>
            </a:r>
            <a:r>
              <a:rPr lang="en-US" altLang="zh-CN" sz="2400" dirty="0" smtClean="0"/>
              <a:t>t $70M USD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89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5410944" cy="507209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Chinese government (3 agencies including National Copyright Protection Center) </a:t>
            </a:r>
            <a:r>
              <a:rPr lang="en-US" sz="2800" dirty="0" smtClean="0"/>
              <a:t>is pushing </a:t>
            </a:r>
            <a:r>
              <a:rPr lang="en-US" sz="2800" dirty="0" smtClean="0"/>
              <a:t>for </a:t>
            </a:r>
            <a:r>
              <a:rPr lang="en-US" sz="2800" dirty="0" smtClean="0"/>
              <a:t>copyright </a:t>
            </a:r>
            <a:r>
              <a:rPr lang="en-US" sz="2800" dirty="0" smtClean="0"/>
              <a:t>protection,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Current 3</a:t>
            </a:r>
            <a:r>
              <a:rPr lang="en-US" sz="2800" baseline="30000" dirty="0" smtClean="0"/>
              <a:t>rd </a:t>
            </a:r>
            <a:r>
              <a:rPr lang="en-US" sz="2800" dirty="0" smtClean="0"/>
              <a:t>party system does not provide enough evidence.</a:t>
            </a:r>
            <a:r>
              <a:rPr lang="en-US" sz="28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Growing 60% per year with significant fund into this area.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5" name="Picture 4" descr="3.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9" y="3501008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0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Blockchain Definition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Chain of blocks: A chain of blocks, each </a:t>
            </a:r>
            <a:r>
              <a:rPr lang="en-US" sz="2400" dirty="0" smtClean="0"/>
              <a:t>uses </a:t>
            </a:r>
            <a:r>
              <a:rPr lang="en-US" sz="2400" dirty="0" smtClean="0"/>
              <a:t>the hash of previous block as a part of current block (complete history).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Multiple independent copies of </a:t>
            </a:r>
            <a:r>
              <a:rPr lang="en-US" sz="2400" dirty="0" smtClean="0"/>
              <a:t>chains.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 smtClean="0"/>
              <a:t>Byzantine (or 51%) </a:t>
            </a:r>
            <a:r>
              <a:rPr lang="en-US" sz="2400" dirty="0" smtClean="0"/>
              <a:t>protocols for </a:t>
            </a:r>
            <a:r>
              <a:rPr lang="en-US" sz="2400" dirty="0" smtClean="0"/>
              <a:t>voting.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Those systems not satisfying </a:t>
            </a:r>
            <a:r>
              <a:rPr lang="en-US" sz="2400" dirty="0" smtClean="0"/>
              <a:t>these </a:t>
            </a:r>
            <a:r>
              <a:rPr lang="en-US" sz="2400" dirty="0" smtClean="0"/>
              <a:t>properties are </a:t>
            </a:r>
            <a:r>
              <a:rPr lang="en-US" sz="2400" dirty="0" smtClean="0"/>
              <a:t>considered as variants.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782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History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Started developing a permissioned BC in 2015, first prototype ran at 200 transactions per minute in Oct. 2015.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Used PBFT as consensus for a lottery system and it was never changed except we </a:t>
            </a:r>
            <a:r>
              <a:rPr lang="en-US" sz="2400" dirty="0" err="1" smtClean="0"/>
              <a:t>parallized</a:t>
            </a:r>
            <a:r>
              <a:rPr lang="en-US" sz="2400" dirty="0" smtClean="0"/>
              <a:t> PBFT.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First comparison was with </a:t>
            </a:r>
            <a:r>
              <a:rPr lang="en-US" sz="2400" dirty="0" err="1" smtClean="0"/>
              <a:t>Hydrachain</a:t>
            </a:r>
            <a:r>
              <a:rPr lang="en-US" sz="2400" dirty="0" smtClean="0"/>
              <a:t> in late 2015, then </a:t>
            </a:r>
            <a:r>
              <a:rPr lang="en-US" sz="2400" dirty="0" err="1" smtClean="0"/>
              <a:t>Hyperledger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&gt; 50 increments, some increments failed.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Current system handles 18K </a:t>
            </a:r>
            <a:r>
              <a:rPr lang="en-US" sz="2400" dirty="0" err="1" smtClean="0"/>
              <a:t>tps</a:t>
            </a:r>
            <a:r>
              <a:rPr lang="en-US" sz="2400" dirty="0" smtClean="0"/>
              <a:t> with the original goal at 10K </a:t>
            </a:r>
            <a:r>
              <a:rPr lang="en-US" sz="2400" dirty="0" err="1" smtClean="0"/>
              <a:t>tps</a:t>
            </a:r>
            <a:r>
              <a:rPr lang="en-US" sz="2400" dirty="0" smtClean="0"/>
              <a:t>. Early prototype reached average 48K </a:t>
            </a:r>
            <a:r>
              <a:rPr lang="en-US" sz="2400" dirty="0" err="1" smtClean="0"/>
              <a:t>tps</a:t>
            </a:r>
            <a:r>
              <a:rPr lang="en-US" sz="2400" dirty="0" smtClean="0"/>
              <a:t> for a lottery system.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108412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Issues Encountered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Some related to specific systems or technologies used such as databases.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Some related to specific design deployed.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Some related to the consensus protocol used (PBFT).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Some related to BC definitions such as </a:t>
            </a:r>
            <a:r>
              <a:rPr lang="en-US" sz="2800" dirty="0" err="1" smtClean="0"/>
              <a:t>chaincode</a:t>
            </a:r>
            <a:r>
              <a:rPr lang="en-US" sz="2800" dirty="0" smtClean="0"/>
              <a:t> definition.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62383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Block Creation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58204" cy="507209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As a parallelized PBFT, a block created earlier may complete its voting after a later block. What should we do?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Wait for the earlier block to complete first?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Do not wait for it.</a:t>
            </a:r>
          </a:p>
          <a:p>
            <a:pPr marL="571500" indent="-514350">
              <a:buFont typeface="Arial"/>
              <a:buChar char="•"/>
            </a:pPr>
            <a:r>
              <a:rPr lang="en-US" sz="2400" dirty="0" smtClean="0"/>
              <a:t>A related issue is if a transaction is not included in a block, what should we do? (put it back to the front of the cache queue?) What if it continues to be voted out? (it may not be a good transaction so eventually it should not be included in any block)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125616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Decisions Made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100% of transactions entered will be recorded without any exceptions. Currently our system performed at 100% even when the system </a:t>
            </a:r>
            <a:r>
              <a:rPr lang="en-US" sz="2400" dirty="0" err="1" smtClean="0"/>
              <a:t>cannont</a:t>
            </a:r>
            <a:r>
              <a:rPr lang="en-US" sz="2400" dirty="0" smtClean="0"/>
              <a:t> handle the load.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Each node distrusts each other, added a reputation system to detect compromised nodes. Remove compromised nodes immediately and add penalties such as reducing payment. </a:t>
            </a:r>
          </a:p>
          <a:p>
            <a:pPr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llow nodes making mistakes such as dropping messages, variations in handling loads, and messages arriving at different orders. But they cannot send different votes to different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9B330-15D0-43EF-9411-6E9233914983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7064306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Times New Roman"/>
        <a:ea typeface="黑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BDDDF1"/>
            </a:gs>
            <a:gs pos="50000">
              <a:srgbClr val="DFEFF9"/>
            </a:gs>
            <a:gs pos="100000">
              <a:srgbClr val="C5E1F3"/>
            </a:gs>
          </a:gsLst>
          <a:lin ang="16200000" scaled="1"/>
          <a:tileRect/>
        </a:gradFill>
        <a:ln w="9525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/>
        </a:sp3d>
      </a:spPr>
      <a:bodyPr wrap="none" anchor="ctr"/>
      <a:lstStyle>
        <a:defPPr algn="ctr">
          <a:defRPr sz="1300" dirty="0">
            <a:solidFill>
              <a:schemeClr val="tx1"/>
            </a:solidFill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</a:gra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itchFamily="2" charset="-122"/>
            <a:ea typeface="黑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校长报告 模板 01">
  <a:themeElements>
    <a:clrScheme name="1_校长报告 模板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校长报告 模板 01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</a:gra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itchFamily="2" charset="-122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</a:gra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itchFamily="2" charset="-122"/>
            <a:ea typeface="黑体" pitchFamily="2" charset="-122"/>
          </a:defRPr>
        </a:defPPr>
      </a:lstStyle>
    </a:lnDef>
  </a:objectDefaults>
  <a:extraClrSchemeLst>
    <a:extraClrScheme>
      <a:clrScheme name="1_校长报告 模板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校长报告 模板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校长报告 模板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校长报告 模板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校长报告 模板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校长报告 模板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校长报告 模板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校长报告 模板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校长报告 模板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校长报告 模板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校长报告 模板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校长报告 模板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校长报告 模板 01">
  <a:themeElements>
    <a:clrScheme name="2_校长报告 模板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校长报告 模板 01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</a:gra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itchFamily="2" charset="-122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CC33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</a:gra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黑体" pitchFamily="2" charset="-122"/>
            <a:ea typeface="黑体" pitchFamily="2" charset="-122"/>
          </a:defRPr>
        </a:defPPr>
      </a:lstStyle>
    </a:lnDef>
  </a:objectDefaults>
  <a:extraClrSchemeLst>
    <a:extraClrScheme>
      <a:clrScheme name="2_校长报告 模板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校长报告 模板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校长报告 模板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校长报告 模板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校长报告 模板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校长报告 模板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校长报告 模板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校长报告 模板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校长报告 模板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校长报告 模板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校长报告 模板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校长报告 模板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66136</TotalTime>
  <Words>1071</Words>
  <Application>Microsoft Macintosh PowerPoint</Application>
  <PresentationFormat>On-screen Show (4:3)</PresentationFormat>
  <Paragraphs>100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默认设计模板</vt:lpstr>
      <vt:lpstr>1_校长报告 模板 01</vt:lpstr>
      <vt:lpstr>2_校长报告 模板 01</vt:lpstr>
      <vt:lpstr>  Design and Experience of A Large Blockchain Project    </vt:lpstr>
      <vt:lpstr>BC Status in China</vt:lpstr>
      <vt:lpstr>CCTV Project Goals</vt:lpstr>
      <vt:lpstr>Motivation</vt:lpstr>
      <vt:lpstr>Blockchain Definition</vt:lpstr>
      <vt:lpstr>History </vt:lpstr>
      <vt:lpstr>Issues Encountered</vt:lpstr>
      <vt:lpstr>Block Creation</vt:lpstr>
      <vt:lpstr>Decisions Made</vt:lpstr>
      <vt:lpstr>Computing Power vs Scalable Design</vt:lpstr>
      <vt:lpstr>Scalable Design</vt:lpstr>
      <vt:lpstr>New Blockchain Design</vt:lpstr>
      <vt:lpstr>Elastic ABC Blockchains</vt:lpstr>
      <vt:lpstr>2 BC Designs</vt:lpstr>
      <vt:lpstr>Chaincode (Smart Contract)</vt:lpstr>
      <vt:lpstr>Database Issues</vt:lpstr>
      <vt:lpstr>China Seeks Collaboration</vt:lpstr>
      <vt:lpstr>PowerPoint Presentation</vt:lpstr>
    </vt:vector>
  </TitlesOfParts>
  <Company>陕西瑞力科技实业有限责任公司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瑞力科技</dc:creator>
  <cp:lastModifiedBy>wt t</cp:lastModifiedBy>
  <cp:revision>2265</cp:revision>
  <cp:lastPrinted>2016-02-01T05:44:52Z</cp:lastPrinted>
  <dcterms:created xsi:type="dcterms:W3CDTF">2006-04-09T09:45:50Z</dcterms:created>
  <dcterms:modified xsi:type="dcterms:W3CDTF">2016-09-09T08:06:31Z</dcterms:modified>
</cp:coreProperties>
</file>